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82" r:id="rId4"/>
    <p:sldId id="383" r:id="rId5"/>
    <p:sldId id="403" r:id="rId6"/>
    <p:sldId id="402" r:id="rId7"/>
    <p:sldId id="384" r:id="rId8"/>
    <p:sldId id="405" r:id="rId9"/>
    <p:sldId id="407" r:id="rId10"/>
    <p:sldId id="388" r:id="rId11"/>
    <p:sldId id="406" r:id="rId12"/>
    <p:sldId id="393" r:id="rId13"/>
    <p:sldId id="390" r:id="rId14"/>
    <p:sldId id="391" r:id="rId15"/>
    <p:sldId id="394" r:id="rId16"/>
    <p:sldId id="395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636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4D7AE-1BBB-4988-B04C-15B76F29735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C4D48-02CF-4E48-99F5-26C96266D2C9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jpeg"/><Relationship Id="rId8" Type="http://schemas.openxmlformats.org/officeDocument/2006/relationships/image" Target="../media/image17.jpeg"/><Relationship Id="rId7" Type="http://schemas.openxmlformats.org/officeDocument/2006/relationships/image" Target="../media/image16.jpeg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9.jpe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jpeg"/><Relationship Id="rId8" Type="http://schemas.openxmlformats.org/officeDocument/2006/relationships/image" Target="../media/image31.jpeg"/><Relationship Id="rId7" Type="http://schemas.openxmlformats.org/officeDocument/2006/relationships/image" Target="../media/image30.jpeg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35.jpeg"/><Relationship Id="rId11" Type="http://schemas.openxmlformats.org/officeDocument/2006/relationships/image" Target="../media/image34.jpeg"/><Relationship Id="rId10" Type="http://schemas.openxmlformats.org/officeDocument/2006/relationships/image" Target="../media/image33.jpe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jpeg"/><Relationship Id="rId8" Type="http://schemas.openxmlformats.org/officeDocument/2006/relationships/image" Target="../media/image41.jpeg"/><Relationship Id="rId7" Type="http://schemas.openxmlformats.org/officeDocument/2006/relationships/image" Target="../media/image40.jpeg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44.jpeg"/><Relationship Id="rId10" Type="http://schemas.openxmlformats.org/officeDocument/2006/relationships/image" Target="../media/image43.jpe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9.jpeg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3" Type="http://schemas.openxmlformats.org/officeDocument/2006/relationships/image" Target="../media/image45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51.png"/><Relationship Id="rId7" Type="http://schemas.openxmlformats.org/officeDocument/2006/relationships/hyperlink" Target="https://www.facebook.com/share/1CcmQXEMoP/?mibextid=wwXIfr" TargetMode="External"/><Relationship Id="rId6" Type="http://schemas.openxmlformats.org/officeDocument/2006/relationships/hyperlink" Target="https://www.youtube.com/@&#1041;&#1077;&#1089;&#1090;&#1257;&#1073;&#1077;&#1085;&#1077;&#1075;&#1110;&#1079;&#1075;&#1110;&#1086;&#1088;&#1090;&#1072;&#1084;&#1077;&#1082;&#1090;&#1077;&#1073;&#1110;" TargetMode="External"/><Relationship Id="rId5" Type="http://schemas.openxmlformats.org/officeDocument/2006/relationships/hyperlink" Target="https://www.instagram.com/bestobe_negizgi_orta_mektebi" TargetMode="External"/><Relationship Id="rId4" Type="http://schemas.openxmlformats.org/officeDocument/2006/relationships/hyperlink" Target="http://sc0018.stepnogorsk.aqmoedu.kz/" TargetMode="External"/><Relationship Id="rId3" Type="http://schemas.openxmlformats.org/officeDocument/2006/relationships/image" Target="../media/image50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75" y="1165860"/>
            <a:ext cx="12138025" cy="29210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 облысы</a:t>
            </a:r>
            <a:r>
              <a:rPr lang="" alt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білім басқармасының</a:t>
            </a:r>
            <a:b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Степногорск қаласы</a:t>
            </a:r>
            <a:r>
              <a:rPr lang="" alt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 білім бөлімі</a:t>
            </a:r>
            <a:b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«Бестөбе кентінің негізгі</a:t>
            </a:r>
            <a:b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 мектебі» КММ</a:t>
            </a:r>
            <a:endParaRPr lang="en-US" altLang="en-US" sz="4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75283" y="4897120"/>
            <a:ext cx="9144000" cy="1655762"/>
          </a:xfrm>
        </p:spPr>
        <p:txBody>
          <a:bodyPr>
            <a:normAutofit/>
          </a:bodyPr>
          <a:lstStyle/>
          <a:p>
            <a:r>
              <a:rPr lang="en-US" sz="1800" i="1" dirty="0" smtClean="0">
                <a:solidFill>
                  <a:schemeClr val="tx1"/>
                </a:solidFill>
              </a:rPr>
              <a:t>ҚР Оқу</a:t>
            </a:r>
            <a:r>
              <a:rPr lang="ru-RU" sz="1800" i="1" dirty="0" smtClean="0">
                <a:solidFill>
                  <a:schemeClr val="tx1"/>
                </a:solidFill>
              </a:rPr>
              <a:t>-</a:t>
            </a:r>
            <a:r>
              <a:rPr lang="en-US" sz="1800" i="1" dirty="0" smtClean="0">
                <a:solidFill>
                  <a:schemeClr val="tx1"/>
                </a:solidFill>
              </a:rPr>
              <a:t> ағарту министрлігінің №</a:t>
            </a:r>
            <a:r>
              <a:rPr lang="ru-RU" sz="1800" i="1" dirty="0" smtClean="0">
                <a:solidFill>
                  <a:schemeClr val="tx1"/>
                </a:solidFill>
              </a:rPr>
              <a:t>506</a:t>
            </a:r>
            <a:r>
              <a:rPr lang="en-US" sz="1800" i="1" dirty="0" smtClean="0">
                <a:solidFill>
                  <a:schemeClr val="tx1"/>
                </a:solidFill>
              </a:rPr>
              <a:t> бұйрығына сәйкес, барлық білім беру ұйымдарында </a:t>
            </a:r>
            <a:r>
              <a:rPr lang="ru-RU" altLang="en-US" sz="1800" i="1" dirty="0" smtClean="0">
                <a:solidFill>
                  <a:schemeClr val="tx1"/>
                </a:solidFill>
              </a:rPr>
              <a:t>балалар</a:t>
            </a:r>
            <a:r>
              <a:rPr lang="" altLang="en-US" sz="1800" i="1" dirty="0" smtClean="0">
                <a:solidFill>
                  <a:schemeClr val="tx1"/>
                </a:solidFill>
              </a:rPr>
              <a:t>ға қатысты қатыгездік (буллинг) жағдайларының алдын алу </a:t>
            </a:r>
            <a:r>
              <a:rPr lang="en-US" sz="1800" i="1" dirty="0" smtClean="0">
                <a:solidFill>
                  <a:schemeClr val="tx1"/>
                </a:solidFill>
              </a:rPr>
              <a:t> туралы ақпарат</a:t>
            </a:r>
            <a:endParaRPr lang="en-US" sz="1800" i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428513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2322195"/>
            <a:ext cx="11276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Мектеп басшысы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  Муканова Сымбат Сапаровна</a:t>
            </a:r>
            <a:endParaRPr lang="en-US" alt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Тел. 87052982987                                  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Эл.мекенжайы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Bbosh4@mail.kz</a:t>
            </a:r>
            <a:endParaRPr lang="en-US" alt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15067" y="505539"/>
            <a:ext cx="1017693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Бағдарламаны жүзеге асыруға жауапты мамандар</a:t>
            </a:r>
            <a:endParaRPr lang="en-US" sz="32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2331" y="3780881"/>
            <a:ext cx="10262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Мектеп басшысының тәрбие ісі жөніндегі орынбасары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endParaRPr lang="en-US" altLang="en-US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Шәріп Жанерке Мейрамқызы</a:t>
            </a:r>
            <a:endParaRPr lang="en-US" alt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285750" indent="-285750"/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Тел.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87027269366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                 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Эл.мекенжайы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Janerke_03.04@mail.ru</a:t>
            </a:r>
            <a:endParaRPr lang="en-US" alt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Вырезка экран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42319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6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48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21740" y="449580"/>
            <a:ext cx="11202035" cy="9518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«Бестөбе кентінің негізгі</a:t>
            </a:r>
            <a:r>
              <a:rPr lang="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орта мектебі» КММ</a:t>
            </a:r>
            <a:endParaRPr lang="en-US" altLang="en-US" sz="2000" b="1" i="1" dirty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812925" y="2471420"/>
          <a:ext cx="9469755" cy="2814955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076325"/>
                <a:gridCol w="4512945"/>
                <a:gridCol w="3880485"/>
              </a:tblGrid>
              <a:tr h="10134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№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Бастауыш буын </a:t>
                      </a:r>
                      <a:endParaRPr lang="en-US" sz="24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1-4 сыныптар</a:t>
                      </a: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Орта буын</a:t>
                      </a:r>
                      <a:endParaRPr lang="en-US" sz="24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5-9 сыныптар</a:t>
                      </a: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306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1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Бала саны – </a:t>
                      </a:r>
                      <a:r>
                        <a:rPr lang="en-US" sz="2400" kern="100" dirty="0" smtClean="0">
                          <a:effectLst/>
                        </a:rPr>
                        <a:t>56</a:t>
                      </a:r>
                      <a:endParaRPr lang="ru-RU" sz="24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 </a:t>
                      </a: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Бала саны – </a:t>
                      </a:r>
                      <a:r>
                        <a:rPr lang="en-US" sz="2400" kern="100" dirty="0" smtClean="0">
                          <a:effectLst/>
                        </a:rPr>
                        <a:t>53</a:t>
                      </a:r>
                      <a:endParaRPr lang="ru-RU" sz="24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 </a:t>
                      </a: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95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2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Педагог саны </a:t>
                      </a:r>
                      <a:r>
                        <a:rPr lang="en-US" sz="2400" kern="100" dirty="0" smtClean="0">
                          <a:effectLst/>
                        </a:rPr>
                        <a:t>-7</a:t>
                      </a: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Педагог саны </a:t>
                      </a:r>
                      <a:r>
                        <a:rPr lang="en-US" sz="2400" kern="100" dirty="0" smtClean="0">
                          <a:effectLst/>
                        </a:rPr>
                        <a:t>-14</a:t>
                      </a: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8" name="Рисунок 7" descr="Вырезка экран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  <p:pic>
        <p:nvPicPr>
          <p:cNvPr id="6" name="Изображение 5" descr="буллинг_page-0001"/>
          <p:cNvPicPr>
            <a:picLocks noChangeAspect="1"/>
          </p:cNvPicPr>
          <p:nvPr/>
        </p:nvPicPr>
        <p:blipFill>
          <a:blip r:embed="rId2"/>
          <a:srcRect t="2361" r="133" b="2787"/>
          <a:stretch>
            <a:fillRect/>
          </a:stretch>
        </p:blipFill>
        <p:spPr>
          <a:xfrm>
            <a:off x="940435" y="596900"/>
            <a:ext cx="5229860" cy="5962015"/>
          </a:xfrm>
          <a:prstGeom prst="rect">
            <a:avLst/>
          </a:prstGeom>
        </p:spPr>
      </p:pic>
      <p:pic>
        <p:nvPicPr>
          <p:cNvPr id="8" name="Изображение 7" descr="Отсканированный документ 3 (1)_page-0001"/>
          <p:cNvPicPr>
            <a:picLocks noChangeAspect="1"/>
          </p:cNvPicPr>
          <p:nvPr/>
        </p:nvPicPr>
        <p:blipFill>
          <a:blip r:embed="rId3"/>
          <a:srcRect t="2556" r="-2015" b="9806"/>
          <a:stretch>
            <a:fillRect/>
          </a:stretch>
        </p:blipFill>
        <p:spPr>
          <a:xfrm>
            <a:off x="6636385" y="596900"/>
            <a:ext cx="4853940" cy="60102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30" y="953770"/>
            <a:ext cx="6726555" cy="5238750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7205345" y="838200"/>
            <a:ext cx="4635500" cy="53543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сауалнама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тест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жүргізілді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Сыныптағы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ахуал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қарым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анықталды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Буллингке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бейім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қауіп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тобындағы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айқындалды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зомбылықсыз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Достар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сыйластық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тақырыптарында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тренингтер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өткізілді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Оқушыларға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буллингтің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салдары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жауапкершілігі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түсіндірілді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сағаттарына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әдістемелік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көрсетілді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-313055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892811" y="226362"/>
            <a:ext cx="10985862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r>
              <a:rPr lang="" alt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                       </a:t>
            </a:r>
            <a:r>
              <a:rPr lang="" altLang="ru-RU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П</a:t>
            </a:r>
            <a:r>
              <a:rPr lang="en-US" altLang="en-US" sz="24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едагогикалық</a:t>
            </a:r>
            <a:r>
              <a:rPr lang="en-US" altLang="ru-RU" sz="24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en-US" altLang="en-US" sz="24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ұжыммен</a:t>
            </a:r>
            <a:r>
              <a:rPr lang="" altLang="en-US" sz="24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 және мектеп қызметкерлерімен</a:t>
            </a:r>
            <a:endParaRPr lang="" altLang="en-US" sz="2400" b="1" dirty="0">
              <a:solidFill>
                <a:schemeClr val="tx1"/>
              </a:solidFill>
              <a:effectLst/>
              <a:latin typeface="+mn-lt"/>
              <a:ea typeface="Aptos" panose="020B00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" altLang="en-US" sz="24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                                    </a:t>
            </a:r>
            <a:r>
              <a:rPr lang="en-US" altLang="ru-RU" sz="24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en-US" altLang="en-US" sz="24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түсіндіру</a:t>
            </a:r>
            <a:r>
              <a:rPr lang="en-US" altLang="ru-RU" sz="24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en-US" altLang="en-US" sz="24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жұмыстары</a:t>
            </a:r>
            <a:endParaRPr lang="en-US" altLang="en-US" sz="2400" b="1" dirty="0">
              <a:solidFill>
                <a:schemeClr val="tx1"/>
              </a:solidFill>
              <a:effectLst/>
              <a:latin typeface="+mn-lt"/>
              <a:ea typeface="Aptos" panose="020B0004020202020204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  <p:pic>
        <p:nvPicPr>
          <p:cNvPr id="18" name="Рисунок 17" descr="Вырезка экран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Изображение 7" descr="WhatsApp Image 2026-01-29 at 09.45.53"/>
          <p:cNvPicPr>
            <a:picLocks noChangeAspect="1"/>
          </p:cNvPicPr>
          <p:nvPr/>
        </p:nvPicPr>
        <p:blipFill>
          <a:blip r:embed="rId3"/>
          <a:srcRect t="31241" r="17130"/>
          <a:stretch>
            <a:fillRect/>
          </a:stretch>
        </p:blipFill>
        <p:spPr>
          <a:xfrm>
            <a:off x="0" y="2168525"/>
            <a:ext cx="5151755" cy="4303395"/>
          </a:xfrm>
          <a:prstGeom prst="rect">
            <a:avLst/>
          </a:prstGeom>
        </p:spPr>
      </p:pic>
      <p:pic>
        <p:nvPicPr>
          <p:cNvPr id="10" name="Изображение 9" descr="WhatsApp Image 2026-01-29 at 09.45.07"/>
          <p:cNvPicPr>
            <a:picLocks noChangeAspect="1"/>
          </p:cNvPicPr>
          <p:nvPr/>
        </p:nvPicPr>
        <p:blipFill>
          <a:blip r:embed="rId4"/>
          <a:srcRect t="31241" r="-1286"/>
          <a:stretch>
            <a:fillRect/>
          </a:stretch>
        </p:blipFill>
        <p:spPr>
          <a:xfrm>
            <a:off x="5662295" y="2169160"/>
            <a:ext cx="6216650" cy="44297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85862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r>
              <a:rPr lang="" alt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а    </a:t>
            </a:r>
            <a:r>
              <a:rPr lang="" altLang="ru-RU" sz="20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   </a:t>
            </a:r>
            <a:r>
              <a:rPr lang="" altLang="ru-RU" sz="20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“Буллингтен қорған”,  “Кибербуллингтің алдын алу” тақырыбында сынып сағаттары</a:t>
            </a:r>
            <a:endParaRPr lang="" altLang="ru-RU" sz="2000" b="1" dirty="0">
              <a:solidFill>
                <a:schemeClr val="tx1"/>
              </a:solidFill>
              <a:effectLst/>
              <a:latin typeface="+mn-lt"/>
              <a:ea typeface="Aptos" panose="020B0004020202020204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  <p:pic>
        <p:nvPicPr>
          <p:cNvPr id="18" name="Рисунок 17" descr="Вырезка экран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Изображение 2" descr="WhatsApp Image 2026-01-29 at 09.45.07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390" y="1756410"/>
            <a:ext cx="4980305" cy="4980305"/>
          </a:xfrm>
          <a:prstGeom prst="rect">
            <a:avLst/>
          </a:prstGeom>
        </p:spPr>
      </p:pic>
      <p:pic>
        <p:nvPicPr>
          <p:cNvPr id="4" name="Изображение 3" descr="WhatsApp Image 2026-01-29 at 09.45.07 (2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075" y="1756410"/>
            <a:ext cx="5100955" cy="51009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85862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r>
              <a:rPr lang="" alt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             </a:t>
            </a:r>
            <a:r>
              <a:rPr lang="" altLang="ru-RU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Құқықбұзушылықтың алдын алу туралы бейнероликтерді тамашалау және сауалнама</a:t>
            </a:r>
            <a:endParaRPr lang="" altLang="ru-RU" sz="1800" b="1" dirty="0">
              <a:solidFill>
                <a:schemeClr val="tx1"/>
              </a:solidFill>
              <a:effectLst/>
              <a:latin typeface="+mn-lt"/>
              <a:ea typeface="Aptos" panose="020B0004020202020204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  <p:pic>
        <p:nvPicPr>
          <p:cNvPr id="18" name="Рисунок 17" descr="Вырезка экран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Изображение 3" descr="WhatsApp Image 2026-01-29 at 09.45.40 (1)"/>
          <p:cNvPicPr>
            <a:picLocks noChangeAspect="1"/>
          </p:cNvPicPr>
          <p:nvPr/>
        </p:nvPicPr>
        <p:blipFill>
          <a:blip r:embed="rId3"/>
          <a:srcRect l="13875" t="20065" b="7315"/>
          <a:stretch>
            <a:fillRect/>
          </a:stretch>
        </p:blipFill>
        <p:spPr>
          <a:xfrm>
            <a:off x="140335" y="1741170"/>
            <a:ext cx="6377305" cy="4980305"/>
          </a:xfrm>
          <a:prstGeom prst="rect">
            <a:avLst/>
          </a:prstGeom>
        </p:spPr>
      </p:pic>
      <p:pic>
        <p:nvPicPr>
          <p:cNvPr id="6" name="Изображение 5" descr="WhatsApp Image 2026-01-29 at 09.46.49"/>
          <p:cNvPicPr>
            <a:picLocks noChangeAspect="1"/>
          </p:cNvPicPr>
          <p:nvPr/>
        </p:nvPicPr>
        <p:blipFill>
          <a:blip r:embed="rId4"/>
          <a:srcRect t="23269" r="1141"/>
          <a:stretch>
            <a:fillRect/>
          </a:stretch>
        </p:blipFill>
        <p:spPr>
          <a:xfrm>
            <a:off x="6804025" y="1756410"/>
            <a:ext cx="5248910" cy="47993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594485" y="357505"/>
            <a:ext cx="10492105" cy="114427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" altLang="ru-RU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    Әлеуметтік педагог Ахметова Динара Маратовна </a:t>
            </a:r>
            <a:endParaRPr lang="" altLang="ru-RU" sz="1800" b="1" dirty="0">
              <a:solidFill>
                <a:schemeClr val="tx1"/>
              </a:solidFill>
              <a:effectLst/>
              <a:latin typeface="+mn-lt"/>
              <a:ea typeface="Aptos" panose="020B0004020202020204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  <p:pic>
        <p:nvPicPr>
          <p:cNvPr id="18" name="Рисунок 17" descr="Вырезка экран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 r="8686" b="5385"/>
          <a:stretch>
            <a:fillRect/>
          </a:stretch>
        </p:blipFill>
        <p:spPr>
          <a:xfrm>
            <a:off x="2367413" y="1609678"/>
            <a:ext cx="3118338" cy="18059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490" y="1593394"/>
            <a:ext cx="3423209" cy="18359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38" r="1667" b="10000"/>
          <a:stretch>
            <a:fillRect/>
          </a:stretch>
        </p:blipFill>
        <p:spPr>
          <a:xfrm>
            <a:off x="267286" y="3416836"/>
            <a:ext cx="2848708" cy="169881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" t="32789" r="12587" b="12199"/>
          <a:stretch>
            <a:fillRect/>
          </a:stretch>
        </p:blipFill>
        <p:spPr>
          <a:xfrm>
            <a:off x="3243559" y="3456160"/>
            <a:ext cx="2905195" cy="16594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7" t="26574" r="6206"/>
          <a:stretch>
            <a:fillRect/>
          </a:stretch>
        </p:blipFill>
        <p:spPr>
          <a:xfrm>
            <a:off x="6424187" y="3456160"/>
            <a:ext cx="2820523" cy="165949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7" t="30769" r="1378" b="20000"/>
          <a:stretch>
            <a:fillRect/>
          </a:stretch>
        </p:blipFill>
        <p:spPr>
          <a:xfrm>
            <a:off x="9520778" y="4063912"/>
            <a:ext cx="2567354" cy="165816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9" t="66795" r="51967" b="1667"/>
          <a:stretch>
            <a:fillRect/>
          </a:stretch>
        </p:blipFill>
        <p:spPr>
          <a:xfrm>
            <a:off x="289184" y="5223980"/>
            <a:ext cx="2849872" cy="155236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57" t="67067" r="1973" b="2315"/>
          <a:stretch>
            <a:fillRect/>
          </a:stretch>
        </p:blipFill>
        <p:spPr>
          <a:xfrm>
            <a:off x="3243559" y="5187464"/>
            <a:ext cx="2905195" cy="158888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47" b="388"/>
          <a:stretch>
            <a:fillRect/>
          </a:stretch>
        </p:blipFill>
        <p:spPr>
          <a:xfrm>
            <a:off x="6424186" y="5187464"/>
            <a:ext cx="2820523" cy="16276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85862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r>
              <a:rPr lang="" alt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            </a:t>
            </a:r>
            <a:r>
              <a:rPr lang="" altLang="ru-RU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Құқық қорғау қызметкері </a:t>
            </a:r>
            <a:r>
              <a:rPr lang="en-US" altLang="en-US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полиция</a:t>
            </a:r>
            <a:r>
              <a:rPr lang="en-US" altLang="ru-RU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en-US" altLang="en-US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майоры</a:t>
            </a:r>
            <a:r>
              <a:rPr lang="en-US" altLang="ru-RU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en-US" altLang="en-US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Абенова</a:t>
            </a:r>
            <a:r>
              <a:rPr lang="en-US" altLang="ru-RU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en-US" altLang="en-US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А</a:t>
            </a:r>
            <a:r>
              <a:rPr lang="en-US" altLang="ru-RU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.</a:t>
            </a:r>
            <a:r>
              <a:rPr lang="en-US" altLang="en-US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М</a:t>
            </a:r>
            <a:r>
              <a:rPr lang="en-US" altLang="ru-RU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. </a:t>
            </a:r>
            <a:r>
              <a:rPr lang="en-US" altLang="en-US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қатысуымен</a:t>
            </a:r>
            <a:r>
              <a:rPr lang="" altLang="en-US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 дөңгелек үстел</a:t>
            </a:r>
            <a:endParaRPr lang="" altLang="en-US" sz="1800" b="1" dirty="0">
              <a:solidFill>
                <a:schemeClr val="tx1"/>
              </a:solidFill>
              <a:effectLst/>
              <a:latin typeface="+mn-lt"/>
              <a:ea typeface="Aptos" panose="020B0004020202020204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  <p:pic>
        <p:nvPicPr>
          <p:cNvPr id="18" name="Рисунок 17" descr="Вырезка экран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Изображение 3" descr="WhatsApp Image 2026-01-29 at 09.42.18 (1)"/>
          <p:cNvPicPr>
            <a:picLocks noChangeAspect="1"/>
          </p:cNvPicPr>
          <p:nvPr/>
        </p:nvPicPr>
        <p:blipFill>
          <a:blip r:embed="rId3"/>
          <a:srcRect l="5078" t="28463" r="13672" b="3481"/>
          <a:stretch>
            <a:fillRect/>
          </a:stretch>
        </p:blipFill>
        <p:spPr>
          <a:xfrm>
            <a:off x="210820" y="2510155"/>
            <a:ext cx="4519295" cy="4211320"/>
          </a:xfrm>
          <a:prstGeom prst="rect">
            <a:avLst/>
          </a:prstGeom>
        </p:spPr>
      </p:pic>
      <p:pic>
        <p:nvPicPr>
          <p:cNvPr id="5" name="Изображение 4" descr="WhatsApp Image 2026-01-29 at 09.42.19 (2)"/>
          <p:cNvPicPr>
            <a:picLocks noChangeAspect="1"/>
          </p:cNvPicPr>
          <p:nvPr/>
        </p:nvPicPr>
        <p:blipFill>
          <a:blip r:embed="rId4"/>
          <a:srcRect l="19255" t="23269" r="7531" b="7315"/>
          <a:stretch>
            <a:fillRect/>
          </a:stretch>
        </p:blipFill>
        <p:spPr>
          <a:xfrm>
            <a:off x="4841875" y="2510155"/>
            <a:ext cx="7211060" cy="42113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42319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169056" y="505539"/>
            <a:ext cx="1029750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Күнделікті,</a:t>
            </a:r>
            <a:r>
              <a:rPr lang="en-US" altLang="en-US" sz="32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апталық</a:t>
            </a:r>
            <a:r>
              <a:rPr lang="en-US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және айлық шаралардың өтуі</a:t>
            </a:r>
            <a:endParaRPr lang="ru-RU" sz="32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2325" y="1727200"/>
            <a:ext cx="7563485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Үзіліс кезінде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Қызықты үзіліс</a:t>
            </a: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«Күй күмбірі» </a:t>
            </a:r>
            <a:r>
              <a:rPr lang="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alt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n-US" altLang="en-US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Ұлттық</a:t>
            </a:r>
            <a:r>
              <a:rPr lang="en-US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ойын </a:t>
            </a:r>
            <a:r>
              <a:rPr lang="en-US" altLang="en-US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ұлт</a:t>
            </a:r>
            <a:r>
              <a:rPr lang="en-US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қазынасы</a:t>
            </a:r>
            <a:r>
              <a:rPr lang="en-US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іс шаралар өткізіледі.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br>
              <a:rPr lang="en-US" dirty="0"/>
            </a:br>
            <a:endParaRPr lang="ru-RU" dirty="0"/>
          </a:p>
        </p:txBody>
      </p:sp>
      <p:pic>
        <p:nvPicPr>
          <p:cNvPr id="18" name="Рисунок 17" descr="Вырезка экран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" t="3375" r="2060" b="3375"/>
          <a:stretch>
            <a:fillRect/>
          </a:stretch>
        </p:blipFill>
        <p:spPr>
          <a:xfrm>
            <a:off x="8972720" y="3512640"/>
            <a:ext cx="3036259" cy="23823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36" t="29215" r="23602" b="14841"/>
          <a:stretch>
            <a:fillRect/>
          </a:stretch>
        </p:blipFill>
        <p:spPr>
          <a:xfrm>
            <a:off x="333746" y="2750497"/>
            <a:ext cx="4227799" cy="18900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2" t="10723" r="25085" b="3497"/>
          <a:stretch>
            <a:fillRect/>
          </a:stretch>
        </p:blipFill>
        <p:spPr>
          <a:xfrm>
            <a:off x="333746" y="4800878"/>
            <a:ext cx="4227799" cy="202223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23776" r="4283" b="4740"/>
          <a:stretch>
            <a:fillRect/>
          </a:stretch>
        </p:blipFill>
        <p:spPr>
          <a:xfrm>
            <a:off x="4785963" y="3403057"/>
            <a:ext cx="3962319" cy="260121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07485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43667" y="373259"/>
            <a:ext cx="636693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 алу шаралары</a:t>
            </a:r>
            <a:endParaRPr lang="en-US" sz="4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9703" y="1600519"/>
            <a:ext cx="49180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«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әлемде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қадам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endParaRPr lang="ru-RU" sz="18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Буллингтен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қорған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18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Ойынға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салауатты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</a:t>
            </a:r>
            <a:endParaRPr lang="ru-RU" sz="18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Өмірге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салауатты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қадам</a:t>
            </a:r>
            <a:endParaRPr lang="ru-RU" sz="18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18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 қоғам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b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18" name="Рисунок 17" descr="Вырезка экран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2" t="7179" r="3349" b="16923"/>
          <a:stretch>
            <a:fillRect/>
          </a:stretch>
        </p:blipFill>
        <p:spPr>
          <a:xfrm>
            <a:off x="5580001" y="1375922"/>
            <a:ext cx="2844922" cy="18508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8" b="66667"/>
          <a:stretch>
            <a:fillRect/>
          </a:stretch>
        </p:blipFill>
        <p:spPr>
          <a:xfrm>
            <a:off x="8610599" y="1375922"/>
            <a:ext cx="3363687" cy="18508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13" r="1838" b="1667"/>
          <a:stretch>
            <a:fillRect/>
          </a:stretch>
        </p:blipFill>
        <p:spPr>
          <a:xfrm>
            <a:off x="448407" y="3346398"/>
            <a:ext cx="2373924" cy="14190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23" r="1453" b="897"/>
          <a:stretch>
            <a:fillRect/>
          </a:stretch>
        </p:blipFill>
        <p:spPr>
          <a:xfrm>
            <a:off x="3041404" y="3346398"/>
            <a:ext cx="2462581" cy="141903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3" t="33878" r="12413" b="4118"/>
          <a:stretch>
            <a:fillRect/>
          </a:stretch>
        </p:blipFill>
        <p:spPr>
          <a:xfrm>
            <a:off x="5716703" y="3332866"/>
            <a:ext cx="2708219" cy="143256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1" t="128" r="1197" b="65128"/>
          <a:stretch>
            <a:fillRect/>
          </a:stretch>
        </p:blipFill>
        <p:spPr>
          <a:xfrm>
            <a:off x="8637640" y="3379124"/>
            <a:ext cx="3292136" cy="14124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025" r="171" b="55000"/>
          <a:stretch>
            <a:fillRect/>
          </a:stretch>
        </p:blipFill>
        <p:spPr>
          <a:xfrm>
            <a:off x="425933" y="5011615"/>
            <a:ext cx="2396398" cy="170986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71" b="35000"/>
          <a:stretch>
            <a:fillRect/>
          </a:stretch>
        </p:blipFill>
        <p:spPr>
          <a:xfrm>
            <a:off x="3035049" y="4972656"/>
            <a:ext cx="2468936" cy="1748822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" t="67948" r="1966" b="2053"/>
          <a:stretch>
            <a:fillRect/>
          </a:stretch>
        </p:blipFill>
        <p:spPr>
          <a:xfrm>
            <a:off x="5716703" y="4925460"/>
            <a:ext cx="2708219" cy="170394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4" r="617" b="51538"/>
          <a:stretch>
            <a:fillRect/>
          </a:stretch>
        </p:blipFill>
        <p:spPr>
          <a:xfrm>
            <a:off x="8637639" y="4897436"/>
            <a:ext cx="3275937" cy="173196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85862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43667" y="373259"/>
            <a:ext cx="636693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 шаралары</a:t>
            </a:r>
            <a:endParaRPr lang="ru-RU" sz="4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998854" y="1466396"/>
            <a:ext cx="48980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 шаралары</a:t>
            </a:r>
            <a:endParaRPr lang="en-US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Апта сайын </a:t>
            </a:r>
            <a:r>
              <a:rPr lang="en-US" alt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сағаттарының</a:t>
            </a:r>
            <a:endParaRPr lang="en-US" altLang="ru-RU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соңғы 10 </a:t>
            </a:r>
            <a:r>
              <a:rPr lang="en-US" alt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минутында</a:t>
            </a:r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ru-RU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айына 2 рет  біріккен </a:t>
            </a:r>
            <a:r>
              <a:rPr lang="en-US" alt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</a:t>
            </a:r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ru-RU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кездесу</a:t>
            </a:r>
            <a:r>
              <a:rPr lang="en-US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өтіп отырады. </a:t>
            </a:r>
            <a:endParaRPr lang="en-US" altLang="ru-RU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Рисунок 25" descr="Вырезка экран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2" t="7129" r="10338" b="3507"/>
          <a:stretch>
            <a:fillRect/>
          </a:stretch>
        </p:blipFill>
        <p:spPr>
          <a:xfrm>
            <a:off x="5668758" y="1375923"/>
            <a:ext cx="3068842" cy="1766583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6" t="30897" r="5616"/>
          <a:stretch>
            <a:fillRect/>
          </a:stretch>
        </p:blipFill>
        <p:spPr>
          <a:xfrm>
            <a:off x="8983190" y="1375923"/>
            <a:ext cx="2823882" cy="1721689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58" t="23767" r="24242" b="4298"/>
          <a:stretch>
            <a:fillRect/>
          </a:stretch>
        </p:blipFill>
        <p:spPr>
          <a:xfrm>
            <a:off x="541541" y="3257901"/>
            <a:ext cx="2761841" cy="179381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" t="30105" r="21658" b="9843"/>
          <a:stretch>
            <a:fillRect/>
          </a:stretch>
        </p:blipFill>
        <p:spPr>
          <a:xfrm>
            <a:off x="3482594" y="3257901"/>
            <a:ext cx="2480470" cy="179381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" t="4662" r="9178" b="6605"/>
          <a:stretch>
            <a:fillRect/>
          </a:stretch>
        </p:blipFill>
        <p:spPr>
          <a:xfrm>
            <a:off x="6208394" y="3257901"/>
            <a:ext cx="2576146" cy="179381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3" t="22067" r="21154" b="9868"/>
          <a:stretch>
            <a:fillRect/>
          </a:stretch>
        </p:blipFill>
        <p:spPr>
          <a:xfrm>
            <a:off x="8952410" y="3254755"/>
            <a:ext cx="2839916" cy="179696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8" b="62821"/>
          <a:stretch>
            <a:fillRect/>
          </a:stretch>
        </p:blipFill>
        <p:spPr>
          <a:xfrm>
            <a:off x="541541" y="5212004"/>
            <a:ext cx="2761841" cy="1509474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24" b="33718"/>
          <a:stretch>
            <a:fillRect/>
          </a:stretch>
        </p:blipFill>
        <p:spPr>
          <a:xfrm>
            <a:off x="3482594" y="5238393"/>
            <a:ext cx="2480469" cy="1483086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38" t="59871" r="-1496" b="7308"/>
          <a:stretch>
            <a:fillRect/>
          </a:stretch>
        </p:blipFill>
        <p:spPr>
          <a:xfrm>
            <a:off x="6208394" y="5270988"/>
            <a:ext cx="2663044" cy="1367738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95" r="4914"/>
          <a:stretch>
            <a:fillRect/>
          </a:stretch>
        </p:blipFill>
        <p:spPr>
          <a:xfrm>
            <a:off x="8952410" y="5270988"/>
            <a:ext cx="2854662" cy="136773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7981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94570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09775" y="505460"/>
            <a:ext cx="104571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Ата-аналар</a:t>
            </a:r>
            <a:r>
              <a:rPr lang="en-US" sz="36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ды </a:t>
            </a:r>
            <a:r>
              <a:rPr lang="ru-RU" altLang="en-US" sz="36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педагогикалы</a:t>
            </a:r>
            <a:r>
              <a:rPr lang="en-US" altLang="en-US" sz="36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қ </a:t>
            </a:r>
            <a:r>
              <a:rPr lang="en-US" sz="36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қолдау </a:t>
            </a:r>
            <a:r>
              <a:rPr lang="ru-RU" sz="3600" b="1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орталығы</a:t>
            </a:r>
            <a:endParaRPr lang="ru-RU" sz="54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92556" y="1375922"/>
            <a:ext cx="9971314" cy="9385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аналар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жиналыстарында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буллингтің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түсіндірілді</a:t>
            </a:r>
            <a:r>
              <a:rPr lang="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кеңестер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беріліп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аналарға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ұсыныстар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ұсынылды</a:t>
            </a:r>
            <a:r>
              <a:rPr lang="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 descr="Вырезка экран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2" t="28996" r="26916" b="12537"/>
          <a:stretch>
            <a:fillRect/>
          </a:stretch>
        </p:blipFill>
        <p:spPr>
          <a:xfrm>
            <a:off x="5513070" y="4740910"/>
            <a:ext cx="3288030" cy="18491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" t="25351" r="37077" b="18400"/>
          <a:stretch>
            <a:fillRect/>
          </a:stretch>
        </p:blipFill>
        <p:spPr>
          <a:xfrm>
            <a:off x="8985885" y="2540000"/>
            <a:ext cx="3075940" cy="18491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0" t="12043" r="15507" b="31233"/>
          <a:stretch>
            <a:fillRect/>
          </a:stretch>
        </p:blipFill>
        <p:spPr>
          <a:xfrm>
            <a:off x="8970010" y="4740910"/>
            <a:ext cx="3221990" cy="183896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6"/>
          <a:srcRect r="1199" b="66478"/>
          <a:stretch>
            <a:fillRect/>
          </a:stretch>
        </p:blipFill>
        <p:spPr>
          <a:xfrm>
            <a:off x="5520690" y="2540000"/>
            <a:ext cx="3288665" cy="1807210"/>
          </a:xfrm>
          <a:prstGeom prst="rect">
            <a:avLst/>
          </a:prstGeom>
        </p:spPr>
      </p:pic>
      <p:pic>
        <p:nvPicPr>
          <p:cNvPr id="4" name="Изображение 3" descr="WhatsApp Image 2026-01-29 at 10.27.35"/>
          <p:cNvPicPr>
            <a:picLocks noChangeAspect="1"/>
          </p:cNvPicPr>
          <p:nvPr/>
        </p:nvPicPr>
        <p:blipFill>
          <a:blip r:embed="rId7"/>
          <a:srcRect l="1704" t="9417" r="1861" b="6065"/>
          <a:stretch>
            <a:fillRect/>
          </a:stretch>
        </p:blipFill>
        <p:spPr>
          <a:xfrm>
            <a:off x="78105" y="2468245"/>
            <a:ext cx="5266055" cy="438975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998220" y="231442"/>
            <a:ext cx="11037026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169056" y="505539"/>
            <a:ext cx="1029750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Ақпараттық және медиа қолдау</a:t>
            </a:r>
            <a:endParaRPr lang="ru-RU" sz="8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7175" y="1527136"/>
            <a:ext cx="9137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ің өмірі туралы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жариялымдар</a:t>
            </a:r>
            <a:r>
              <a:rPr lang="en-US" alt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alt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төмендегі </a:t>
            </a:r>
            <a:r>
              <a:rPr lang="en-US" alt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QR </a:t>
            </a:r>
            <a:r>
              <a:rPr lang="en-US" alt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код арқылы көре аласыздар!</a:t>
            </a:r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1657894" y="5056094"/>
            <a:ext cx="4178130" cy="100942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19363" y="5542181"/>
            <a:ext cx="2185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Мектептің әлеументтік желісіне сілтемелер немесе </a:t>
            </a:r>
            <a:r>
              <a:rPr lang="en-US" alt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QR </a:t>
            </a:r>
            <a:r>
              <a:rPr lang="en-US" alt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код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 descr="Вырезка экран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3" t="22000" r="11646" b="33592"/>
          <a:stretch>
            <a:fillRect/>
          </a:stretch>
        </p:blipFill>
        <p:spPr>
          <a:xfrm>
            <a:off x="531160" y="2101393"/>
            <a:ext cx="2716306" cy="26853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54297" y="2400319"/>
            <a:ext cx="5910464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http://sc0018.stepnogorsk.aqmoedu.kz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https://www.instagram.com/bestobe_negizgi_orta_mektebi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  <a:hlinkClick r:id="rId6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https://www.youtube.com/@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Бестөбенегізгіортамектебі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https://www.facebook.com/share/1CcmQXEMoP/?mibextid=wwXIfr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8"/>
          <a:srcRect r="179" b="38418"/>
          <a:stretch>
            <a:fillRect/>
          </a:stretch>
        </p:blipFill>
        <p:spPr>
          <a:xfrm>
            <a:off x="3721432" y="2101392"/>
            <a:ext cx="2105627" cy="2685379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645*196"/>
  <p:tag name="TABLE_ENDDRAG_RECT" val="142*194*645*19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2677</Words>
  <Application>WPS Presentation</Application>
  <PresentationFormat>Широкоэкранный</PresentationFormat>
  <Paragraphs>145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5" baseType="lpstr">
      <vt:lpstr>Arial</vt:lpstr>
      <vt:lpstr>SimSun</vt:lpstr>
      <vt:lpstr>Wingdings</vt:lpstr>
      <vt:lpstr>Times New Roman</vt:lpstr>
      <vt:lpstr>Aptos</vt:lpstr>
      <vt:lpstr>Segoe UI</vt:lpstr>
      <vt:lpstr>Calibri</vt:lpstr>
      <vt:lpstr>PT Sans</vt:lpstr>
      <vt:lpstr>Segoe Print</vt:lpstr>
      <vt:lpstr>Times New Roman</vt:lpstr>
      <vt:lpstr>PTSans-Bold</vt:lpstr>
      <vt:lpstr>Microsoft YaHei</vt:lpstr>
      <vt:lpstr>Arial Unicode MS</vt:lpstr>
      <vt:lpstr>Franklin Gothic Book</vt:lpstr>
      <vt:lpstr>Impact</vt:lpstr>
      <vt:lpstr>Segoe Script</vt:lpstr>
      <vt:lpstr>Sylfaen</vt:lpstr>
      <vt:lpstr>Trebuchet MS</vt:lpstr>
      <vt:lpstr>Tahoma</vt:lpstr>
      <vt:lpstr>Тема Office</vt:lpstr>
      <vt:lpstr>Ақмола облысы Степногорск қаласы «Бестөбе кентінің негізгі  орта мектебі» КММ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«Ақмола облысы білім басқармасының Степногорск қаласы бойынша білім бөлімі  Степногорск қаласының Ахмет Байтұрсынұлы атындағы № 2 жалпы орта білім беретін мектебі»</dc:title>
  <dc:creator>Uba Uba</dc:creator>
  <cp:lastModifiedBy>Жанерке</cp:lastModifiedBy>
  <cp:revision>94</cp:revision>
  <dcterms:created xsi:type="dcterms:W3CDTF">2025-04-04T05:13:00Z</dcterms:created>
  <dcterms:modified xsi:type="dcterms:W3CDTF">2026-01-29T05:30:43Z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9F760EC397AE4895A94F896F4D2BE8BA_13</vt:lpwstr>
  </property>
  <property fmtid="{D5CDD505-2E9C-101B-9397-08002B2CF9AE}" pid="3" name="KSOProductBuildVer">
    <vt:lpwstr>1049-12.2.0.23196</vt:lpwstr>
  </property>
</Properties>
</file>